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9EEC0B2-8065-450C-98E1-56A75FFFFE65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4B145EA-A124-44AE-8554-59C0EE7297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3305"/>
            <a:ext cx="7772400" cy="1470025"/>
          </a:xfrm>
        </p:spPr>
        <p:txBody>
          <a:bodyPr/>
          <a:lstStyle>
            <a:lvl1pPr algn="ctr">
              <a:defRPr sz="50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1955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200" baseline="0">
                <a:solidFill>
                  <a:schemeClr val="tx1">
                    <a:tint val="75000"/>
                  </a:schemeClr>
                </a:solidFill>
                <a:latin typeface="Franklin Gothic Book" pitchFamily="34" charset="0"/>
                <a:cs typeface="Lucida Sans Unicode" pitchFamily="34" charset="0"/>
              </a:defRPr>
            </a:lvl1pPr>
            <a:lvl2pPr marL="515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1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7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63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9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94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10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26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 rot="10800000" flipV="1">
            <a:off x="1452563" y="1416050"/>
            <a:ext cx="7158037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rot="10800000">
            <a:off x="560388" y="1425575"/>
            <a:ext cx="823912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80"/>
            <a:ext cx="8229600" cy="898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&lt;name, descriptions, etc.&gt;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&lt;name, descriptions, etc.&gt;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 rot="10800000" flipV="1">
            <a:off x="1452563" y="1416050"/>
            <a:ext cx="7158037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rot="10800000">
            <a:off x="560388" y="1425575"/>
            <a:ext cx="823912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80"/>
            <a:ext cx="8229600" cy="898525"/>
          </a:xfrm>
        </p:spPr>
        <p:txBody>
          <a:bodyPr/>
          <a:lstStyle>
            <a:lvl1pPr>
              <a:defRPr sz="4000">
                <a:solidFill>
                  <a:srgbClr val="0070C0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&lt;name, descriptions, etc.&gt;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58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162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74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632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90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948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10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265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rot="10800000" flipV="1">
            <a:off x="1452563" y="1416050"/>
            <a:ext cx="7158037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 rot="10800000">
            <a:off x="560388" y="1425575"/>
            <a:ext cx="823912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80"/>
            <a:ext cx="8229600" cy="898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&lt;name, descriptions, etc.&gt;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rot="10800000" flipV="1">
            <a:off x="1452563" y="1416050"/>
            <a:ext cx="7158037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rot="10800000">
            <a:off x="560388" y="1425575"/>
            <a:ext cx="823912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80"/>
            <a:ext cx="8229600" cy="8985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6"/>
            <a:ext cx="4040188" cy="63976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5813" indent="0">
              <a:buNone/>
              <a:defRPr sz="2300" b="1"/>
            </a:lvl2pPr>
            <a:lvl3pPr marL="1031626" indent="0">
              <a:buNone/>
              <a:defRPr sz="2000" b="1"/>
            </a:lvl3pPr>
            <a:lvl4pPr marL="1547439" indent="0">
              <a:buNone/>
              <a:defRPr sz="1800" b="1"/>
            </a:lvl4pPr>
            <a:lvl5pPr marL="2063252" indent="0">
              <a:buNone/>
              <a:defRPr sz="1800" b="1"/>
            </a:lvl5pPr>
            <a:lvl6pPr marL="2579065" indent="0">
              <a:buNone/>
              <a:defRPr sz="1800" b="1"/>
            </a:lvl6pPr>
            <a:lvl7pPr marL="3094878" indent="0">
              <a:buNone/>
              <a:defRPr sz="1800" b="1"/>
            </a:lvl7pPr>
            <a:lvl8pPr marL="3610691" indent="0">
              <a:buNone/>
              <a:defRPr sz="1800" b="1"/>
            </a:lvl8pPr>
            <a:lvl9pPr marL="412650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6" cy="63976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5813" indent="0">
              <a:buNone/>
              <a:defRPr sz="2300" b="1"/>
            </a:lvl2pPr>
            <a:lvl3pPr marL="1031626" indent="0">
              <a:buNone/>
              <a:defRPr sz="2000" b="1"/>
            </a:lvl3pPr>
            <a:lvl4pPr marL="1547439" indent="0">
              <a:buNone/>
              <a:defRPr sz="1800" b="1"/>
            </a:lvl4pPr>
            <a:lvl5pPr marL="2063252" indent="0">
              <a:buNone/>
              <a:defRPr sz="1800" b="1"/>
            </a:lvl5pPr>
            <a:lvl6pPr marL="2579065" indent="0">
              <a:buNone/>
              <a:defRPr sz="1800" b="1"/>
            </a:lvl6pPr>
            <a:lvl7pPr marL="3094878" indent="0">
              <a:buNone/>
              <a:defRPr sz="1800" b="1"/>
            </a:lvl7pPr>
            <a:lvl8pPr marL="3610691" indent="0">
              <a:buNone/>
              <a:defRPr sz="1800" b="1"/>
            </a:lvl8pPr>
            <a:lvl9pPr marL="412650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6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&lt;name, descriptions, etc.&gt;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 rot="10800000" flipV="1">
            <a:off x="1452563" y="1416050"/>
            <a:ext cx="7158037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>
          <a:xfrm rot="10800000">
            <a:off x="560388" y="1425575"/>
            <a:ext cx="823912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80"/>
            <a:ext cx="8229600" cy="898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&lt;name, descriptions, etc.&gt;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H="1">
            <a:off x="1452563" y="1422400"/>
            <a:ext cx="19764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 flipH="1" flipV="1">
            <a:off x="560388" y="1425575"/>
            <a:ext cx="823912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2"/>
            <a:ext cx="3008313" cy="116205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49" cy="585311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15813" indent="0">
              <a:buNone/>
              <a:defRPr sz="1400"/>
            </a:lvl2pPr>
            <a:lvl3pPr marL="1031626" indent="0">
              <a:buNone/>
              <a:defRPr sz="1100"/>
            </a:lvl3pPr>
            <a:lvl4pPr marL="1547439" indent="0">
              <a:buNone/>
              <a:defRPr sz="1000"/>
            </a:lvl4pPr>
            <a:lvl5pPr marL="2063252" indent="0">
              <a:buNone/>
              <a:defRPr sz="1000"/>
            </a:lvl5pPr>
            <a:lvl6pPr marL="2579065" indent="0">
              <a:buNone/>
              <a:defRPr sz="1000"/>
            </a:lvl6pPr>
            <a:lvl7pPr marL="3094878" indent="0">
              <a:buNone/>
              <a:defRPr sz="1000"/>
            </a:lvl7pPr>
            <a:lvl8pPr marL="3610691" indent="0">
              <a:buNone/>
              <a:defRPr sz="1000"/>
            </a:lvl8pPr>
            <a:lvl9pPr marL="412650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&lt;name, descriptions, etc.&gt;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H="1">
            <a:off x="1828800" y="5403850"/>
            <a:ext cx="541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>
            <a:off x="1760538" y="5410200"/>
            <a:ext cx="4445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15813" indent="0">
              <a:buNone/>
              <a:defRPr sz="3200"/>
            </a:lvl2pPr>
            <a:lvl3pPr marL="1031626" indent="0">
              <a:buNone/>
              <a:defRPr sz="2700"/>
            </a:lvl3pPr>
            <a:lvl4pPr marL="1547439" indent="0">
              <a:buNone/>
              <a:defRPr sz="2300"/>
            </a:lvl4pPr>
            <a:lvl5pPr marL="2063252" indent="0">
              <a:buNone/>
              <a:defRPr sz="2300"/>
            </a:lvl5pPr>
            <a:lvl6pPr marL="2579065" indent="0">
              <a:buNone/>
              <a:defRPr sz="2300"/>
            </a:lvl6pPr>
            <a:lvl7pPr marL="3094878" indent="0">
              <a:buNone/>
              <a:defRPr sz="2300"/>
            </a:lvl7pPr>
            <a:lvl8pPr marL="3610691" indent="0">
              <a:buNone/>
              <a:defRPr sz="2300"/>
            </a:lvl8pPr>
            <a:lvl9pPr marL="4126504" indent="0">
              <a:buNone/>
              <a:defRPr sz="23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600"/>
            </a:lvl1pPr>
            <a:lvl2pPr marL="515813" indent="0">
              <a:buNone/>
              <a:defRPr sz="1400"/>
            </a:lvl2pPr>
            <a:lvl3pPr marL="1031626" indent="0">
              <a:buNone/>
              <a:defRPr sz="1100"/>
            </a:lvl3pPr>
            <a:lvl4pPr marL="1547439" indent="0">
              <a:buNone/>
              <a:defRPr sz="1000"/>
            </a:lvl4pPr>
            <a:lvl5pPr marL="2063252" indent="0">
              <a:buNone/>
              <a:defRPr sz="1000"/>
            </a:lvl5pPr>
            <a:lvl6pPr marL="2579065" indent="0">
              <a:buNone/>
              <a:defRPr sz="1000"/>
            </a:lvl6pPr>
            <a:lvl7pPr marL="3094878" indent="0">
              <a:buNone/>
              <a:defRPr sz="1000"/>
            </a:lvl7pPr>
            <a:lvl8pPr marL="3610691" indent="0">
              <a:buNone/>
              <a:defRPr sz="1000"/>
            </a:lvl8pPr>
            <a:lvl9pPr marL="412650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&lt;name, descriptions, etc.&gt;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73075"/>
            <a:ext cx="82296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52550" y="1492250"/>
            <a:ext cx="7231063" cy="463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2275" y="6178550"/>
            <a:ext cx="2133600" cy="365125"/>
          </a:xfrm>
          <a:prstGeom prst="rect">
            <a:avLst/>
          </a:prstGeom>
        </p:spPr>
        <p:txBody>
          <a:bodyPr vert="horz" lIns="103163" tIns="51581" rIns="103163" bIns="5158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3025" y="6178550"/>
            <a:ext cx="2895600" cy="365125"/>
          </a:xfrm>
          <a:prstGeom prst="rect">
            <a:avLst/>
          </a:prstGeom>
        </p:spPr>
        <p:txBody>
          <a:bodyPr vert="horz" lIns="103163" tIns="51581" rIns="103163" bIns="5158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&lt;name, descriptions, etc.&gt;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898989"/>
                </a:solidFill>
                <a:latin typeface="Franklin Gothic Book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DBC1129-7821-458C-9BCC-5CD8C5B3BE8A}" type="slidenum">
              <a:rPr lang="en-US" altLang="en-US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ea typeface="ＭＳ Ｐゴシック" pitchFamily="34" charset="-128"/>
            </a:endParaRPr>
          </a:p>
        </p:txBody>
      </p:sp>
      <p:pic>
        <p:nvPicPr>
          <p:cNvPr id="1031" name="Picture 7" descr="Logo-01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86600" y="6172200"/>
            <a:ext cx="2057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100" kern="1200">
          <a:solidFill>
            <a:schemeClr val="accent1"/>
          </a:solidFill>
          <a:latin typeface="+mj-lt"/>
          <a:ea typeface="ＭＳ Ｐゴシック" pitchFamily="34" charset="-128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100">
          <a:solidFill>
            <a:schemeClr val="accent1"/>
          </a:solidFill>
          <a:latin typeface="Franklin Gothic Medium" pitchFamily="34" charset="0"/>
          <a:ea typeface="ＭＳ Ｐゴシック" pitchFamily="34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100">
          <a:solidFill>
            <a:schemeClr val="accent1"/>
          </a:solidFill>
          <a:latin typeface="Franklin Gothic Medium" pitchFamily="34" charset="0"/>
          <a:ea typeface="ＭＳ Ｐゴシック" pitchFamily="34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100">
          <a:solidFill>
            <a:schemeClr val="accent1"/>
          </a:solidFill>
          <a:latin typeface="Franklin Gothic Medium" pitchFamily="34" charset="0"/>
          <a:ea typeface="ＭＳ Ｐゴシック" pitchFamily="34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100">
          <a:solidFill>
            <a:schemeClr val="accent1"/>
          </a:solidFill>
          <a:latin typeface="Franklin Gothic Medium" pitchFamily="34" charset="0"/>
          <a:ea typeface="ＭＳ Ｐゴシック" pitchFamily="34" charset="-128"/>
        </a:defRPr>
      </a:lvl5pPr>
      <a:lvl6pPr marL="515813" algn="r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tx1"/>
          </a:solidFill>
          <a:latin typeface="Cambria" pitchFamily="18" charset="0"/>
        </a:defRPr>
      </a:lvl6pPr>
      <a:lvl7pPr marL="1031626" algn="r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tx1"/>
          </a:solidFill>
          <a:latin typeface="Cambria" pitchFamily="18" charset="0"/>
        </a:defRPr>
      </a:lvl7pPr>
      <a:lvl8pPr marL="1547439" algn="r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tx1"/>
          </a:solidFill>
          <a:latin typeface="Cambria" pitchFamily="18" charset="0"/>
        </a:defRPr>
      </a:lvl8pPr>
      <a:lvl9pPr marL="2063252" algn="r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tx1"/>
          </a:solidFill>
          <a:latin typeface="Cambria" pitchFamily="18" charset="0"/>
        </a:defRPr>
      </a:lvl9pPr>
    </p:titleStyle>
    <p:bodyStyle>
      <a:lvl1pPr marL="385763" indent="-3857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Franklin Gothic Book" pitchFamily="34" charset="0"/>
          <a:ea typeface="ＭＳ Ｐゴシック" pitchFamily="34" charset="-128"/>
          <a:cs typeface="Lucida Sans Unicode" pitchFamily="34" charset="0"/>
        </a:defRPr>
      </a:lvl1pPr>
      <a:lvl2pPr marL="836613" indent="-32226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700" kern="1200">
          <a:solidFill>
            <a:schemeClr val="tx1"/>
          </a:solidFill>
          <a:latin typeface="Franklin Gothic Book" pitchFamily="34" charset="0"/>
          <a:ea typeface="Lucida Sans Unicode" pitchFamily="34" charset="0"/>
          <a:cs typeface="Lucida Sans Unicode" pitchFamily="34" charset="0"/>
        </a:defRPr>
      </a:lvl2pPr>
      <a:lvl3pPr marL="1289050" indent="-2571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300" kern="1200">
          <a:solidFill>
            <a:schemeClr val="tx1"/>
          </a:solidFill>
          <a:latin typeface="Franklin Gothic Book" pitchFamily="34" charset="0"/>
          <a:ea typeface="Lucida Sans Unicode" pitchFamily="34" charset="0"/>
          <a:cs typeface="Lucida Sans Unicode" pitchFamily="34" charset="0"/>
        </a:defRPr>
      </a:lvl3pPr>
      <a:lvl4pPr marL="1804988" indent="-2571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Franklin Gothic Book" pitchFamily="34" charset="0"/>
          <a:ea typeface="Lucida Sans Unicode" pitchFamily="34" charset="0"/>
          <a:cs typeface="Lucida Sans Unicode" pitchFamily="34" charset="0"/>
        </a:defRPr>
      </a:lvl4pPr>
      <a:lvl5pPr marL="2320925" indent="-2571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Franklin Gothic Book" pitchFamily="34" charset="0"/>
          <a:ea typeface="Lucida Sans Unicode" pitchFamily="34" charset="0"/>
          <a:cs typeface="Lucida Sans Unicode" pitchFamily="34" charset="0"/>
        </a:defRPr>
      </a:lvl5pPr>
      <a:lvl6pPr marL="2836972" indent="-257907" algn="l" defTabSz="103162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52785" indent="-257907" algn="l" defTabSz="103162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68598" indent="-257907" algn="l" defTabSz="103162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84411" indent="-257907" algn="l" defTabSz="103162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5813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1626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7439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63252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9065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94878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10691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26504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/>
          </p:cNvSpPr>
          <p:nvPr/>
        </p:nvSpPr>
        <p:spPr bwMode="auto">
          <a:xfrm>
            <a:off x="990600" y="1600200"/>
            <a:ext cx="7315200" cy="4800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200" dirty="0" smtClean="0">
                <a:solidFill>
                  <a:prstClr val="black"/>
                </a:solidFill>
                <a:latin typeface="Franklin Gothic Medium"/>
                <a:ea typeface="MS PGothic" pitchFamily="34" charset="-128"/>
                <a:cs typeface="Arial" panose="020B0604020202020204" pitchFamily="34" charset="0"/>
              </a:rPr>
              <a:t>     </a:t>
            </a:r>
            <a:endParaRPr lang="en-US" sz="3200" dirty="0">
              <a:solidFill>
                <a:prstClr val="black"/>
              </a:solidFill>
              <a:latin typeface="Franklin Gothic Medium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6000" y="242501"/>
            <a:ext cx="798808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Calibri" pitchFamily="34" charset="0"/>
                <a:cs typeface="Vrinda" pitchFamily="34" charset="0"/>
              </a:rPr>
              <a:t>জনগণের প্রয়োজনে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Calibri" pitchFamily="34" charset="0"/>
                <a:cs typeface="Vrinda" pitchFamily="34" charset="0"/>
              </a:rPr>
              <a:t>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Calibri" pitchFamily="34" charset="0"/>
                <a:cs typeface="Vrinda" pitchFamily="34" charset="0"/>
              </a:rPr>
              <a:t>সরকারি সেবা মুঠোফোনে</a:t>
            </a:r>
            <a:endParaRPr kumimoji="0" lang="bn-IN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rinda" pitchFamily="34" charset="0"/>
              <a:ea typeface="Calibri" pitchFamily="34" charset="0"/>
              <a:cs typeface="Vrind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rinda" pitchFamily="34" charset="0"/>
                <a:ea typeface="Calibri" pitchFamily="34" charset="0"/>
                <a:cs typeface="Vrinda" pitchFamily="34" charset="0"/>
              </a:rPr>
              <a:t>আপনাদের দোরগোড়ায় সেবা পৌঁছে দিচ্ছে গণপ্রজাতন্ত্রী বাংলাদেশ সরকার</a:t>
            </a: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Calibri" pitchFamily="34" charset="0"/>
                <a:cs typeface="Vrinda" pitchFamily="34" charset="0"/>
              </a:rPr>
              <a:t> </a:t>
            </a:r>
            <a:endParaRPr kumimoji="0" lang="bn-I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447800"/>
          <a:ext cx="8077200" cy="4367729"/>
        </p:xfrm>
        <a:graphic>
          <a:graphicData uri="http://schemas.openxmlformats.org/drawingml/2006/table">
            <a:tbl>
              <a:tblPr/>
              <a:tblGrid>
                <a:gridCol w="3051440"/>
                <a:gridCol w="5025760"/>
              </a:tblGrid>
              <a:tr h="3800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জাতীয় জরুরি সেবা (৯৯৯)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যে কোনো দুর্ঘটনায়</a:t>
                      </a:r>
                      <a:r>
                        <a:rPr lang="en-US" sz="1600" b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, </a:t>
                      </a:r>
                      <a:r>
                        <a:rPr lang="bn-IN" sz="1600" b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ত্রিপল নাইনে আস্থা পায়</a:t>
                      </a:r>
                      <a:endParaRPr lang="en-US" sz="1600" b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স্বাস্থ্য বাতায়ন (১৬২৬৩)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কেউ যদি হয় অসুস্থ</a:t>
                      </a:r>
                      <a:r>
                        <a:rPr lang="en-US" sz="1600" b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, </a:t>
                      </a:r>
                      <a:r>
                        <a:rPr lang="bn-IN" sz="1600" b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১৬২৬৩ রাখুন মুখস্থ</a:t>
                      </a:r>
                      <a:endParaRPr lang="en-US" sz="1600" b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4511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নারী ও শিশু নির্যাতন 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(</a:t>
                      </a: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১০৯ অথবা ১০৯২১)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নারী-শিশুর উপর আঘাত</a:t>
                      </a:r>
                      <a:r>
                        <a:rPr lang="en-US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, </a:t>
                      </a: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১০৯ অথবা ১০৯২১ নম্বরেই কুপোকাৎ</a:t>
                      </a:r>
                      <a:endParaRPr lang="en-US" sz="1600" b="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00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শিশু সহায়তা (১০৯৮)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শিশুর সহায়তায় বাড়াই হাত</a:t>
                      </a:r>
                      <a:r>
                        <a:rPr lang="en-US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, </a:t>
                      </a: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হাজার আটানব্বই মাথায় থাক   </a:t>
                      </a:r>
                      <a:endParaRPr lang="en-US" sz="1600" b="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4672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সরকারি আইন সেবা (১৬৪৩০)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ওয়ান  সিক্স ফোর থ্রী জিরো</a:t>
                      </a:r>
                      <a:r>
                        <a:rPr lang="en-US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, </a:t>
                      </a: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আইনি সেবায় এই নম্বরই হিরো</a:t>
                      </a:r>
                      <a:endParaRPr lang="en-US" sz="1600" b="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00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জাতীয় পরিচয়পত্র (১০৫)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সিম্পলের ভেতর গরর্জিয়াস ১০৫ নম্বরে আইডি কার্ড</a:t>
                      </a:r>
                      <a:endParaRPr lang="en-US" sz="1600" b="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62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বাংলাদেশ ব্যাংক (১৬২৩৬)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ব্যাংকিং সেবায় হয়রানি ১৬২৩৬ মাথায় আনি</a:t>
                      </a:r>
                      <a:endParaRPr lang="en-US" sz="1600" b="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00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দুর্নীতি দমন কমিশন (১০৬)</a:t>
                      </a: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Calibri"/>
                          <a:ea typeface="Calibri"/>
                          <a:cs typeface="SutonnyMJ"/>
                        </a:rPr>
                        <a:t> 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দুর্নীতিতে করি অভিযোগ ১০৬ এ আছে দুদক</a:t>
                      </a:r>
                      <a:endParaRPr lang="en-US" sz="1600" b="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62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ইউনিয়ন পরিষদ সেবা (১৬২৫৬)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ভাতা বা অনুদানে ফোন করি ১৬২৫৬ লাইনে</a:t>
                      </a:r>
                      <a:endParaRPr lang="en-US" sz="1600" b="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00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কৃষি কল সেন্টার (১৬১২৩)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কৃষি সেবা পেতে হলে</a:t>
                      </a:r>
                      <a:r>
                        <a:rPr lang="en-US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, </a:t>
                      </a: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১৬১২৩ নম্বরে কল করলে চলে</a:t>
                      </a:r>
                      <a:endParaRPr lang="en-US" sz="1600" b="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362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1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দুর্যোগের আগাম বার্তা (১০৯৪১)</a:t>
                      </a:r>
                      <a:endParaRPr lang="en-US" sz="16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IN" sz="1600" b="0" dirty="0">
                          <a:solidFill>
                            <a:srgbClr val="365F91"/>
                          </a:solidFill>
                          <a:latin typeface="SutonnyMJ"/>
                          <a:ea typeface="Calibri"/>
                          <a:cs typeface="Vrinda"/>
                        </a:rPr>
                        <a:t>দুর্যোগেরই তথ্য ১০৯৪১ নম্বরই পথ্য</a:t>
                      </a:r>
                      <a:endParaRPr lang="en-US" sz="1600" b="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1464" marR="614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Fahad</dc:creator>
  <cp:lastModifiedBy>fahad26009</cp:lastModifiedBy>
  <cp:revision>1</cp:revision>
  <dcterms:created xsi:type="dcterms:W3CDTF">2006-08-16T00:00:00Z</dcterms:created>
  <dcterms:modified xsi:type="dcterms:W3CDTF">2018-12-26T09:30:25Z</dcterms:modified>
</cp:coreProperties>
</file>